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handoutMasterIdLst>
    <p:handoutMasterId r:id="rId4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2" autoAdjust="0"/>
  </p:normalViewPr>
  <p:slideViewPr>
    <p:cSldViewPr>
      <p:cViewPr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2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22627-9D0E-41F6-9E84-32CA47AED3F2}" type="datetimeFigureOut">
              <a:rPr lang="th-TH" smtClean="0"/>
              <a:t>17/08/58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040E4-E75D-4483-86B2-604483AEB83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5835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6259-D758-4717-85F7-9C76A651E885}" type="datetimeFigureOut">
              <a:rPr lang="th-TH" smtClean="0"/>
              <a:t>17/08/58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1F35-36F1-49FD-996F-4D72D2538801}" type="slidenum">
              <a:rPr lang="th-TH" smtClean="0"/>
              <a:t>‹#›</a:t>
            </a:fld>
            <a:endParaRPr lang="th-TH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Rectangle 77"/>
          <p:cNvSpPr>
            <a:spLocks noChangeArrowheads="1"/>
          </p:cNvSpPr>
          <p:nvPr userDrawn="1"/>
        </p:nvSpPr>
        <p:spPr bwMode="white">
          <a:xfrm>
            <a:off x="0" y="0"/>
            <a:ext cx="9144000" cy="32131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47A0"/>
              </a:solidFill>
              <a:latin typeface="Arial" pitchFamily="34" charset="0"/>
            </a:endParaRPr>
          </a:p>
        </p:txBody>
      </p:sp>
      <p:sp>
        <p:nvSpPr>
          <p:cNvPr id="10" name="Freeform 78"/>
          <p:cNvSpPr>
            <a:spLocks/>
          </p:cNvSpPr>
          <p:nvPr userDrawn="1"/>
        </p:nvSpPr>
        <p:spPr bwMode="gray">
          <a:xfrm>
            <a:off x="-4763" y="1936750"/>
            <a:ext cx="9148763" cy="2744788"/>
          </a:xfrm>
          <a:custGeom>
            <a:avLst/>
            <a:gdLst>
              <a:gd name="T0" fmla="*/ 3 w 5763"/>
              <a:gd name="T1" fmla="*/ 563 h 1729"/>
              <a:gd name="T2" fmla="*/ 2890 w 5763"/>
              <a:gd name="T3" fmla="*/ 7 h 1729"/>
              <a:gd name="T4" fmla="*/ 5763 w 5763"/>
              <a:gd name="T5" fmla="*/ 583 h 1729"/>
              <a:gd name="T6" fmla="*/ 5760 w 5763"/>
              <a:gd name="T7" fmla="*/ 1729 h 1729"/>
              <a:gd name="T8" fmla="*/ 0 w 5763"/>
              <a:gd name="T9" fmla="*/ 1729 h 1729"/>
              <a:gd name="T10" fmla="*/ 3 w 5763"/>
              <a:gd name="T11" fmla="*/ 563 h 17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63" h="1729">
                <a:moveTo>
                  <a:pt x="3" y="563"/>
                </a:moveTo>
                <a:cubicBezTo>
                  <a:pt x="725" y="326"/>
                  <a:pt x="1498" y="14"/>
                  <a:pt x="2890" y="7"/>
                </a:cubicBezTo>
                <a:cubicBezTo>
                  <a:pt x="4282" y="0"/>
                  <a:pt x="5342" y="355"/>
                  <a:pt x="5763" y="583"/>
                </a:cubicBezTo>
                <a:lnTo>
                  <a:pt x="5760" y="1729"/>
                </a:lnTo>
                <a:lnTo>
                  <a:pt x="0" y="1729"/>
                </a:lnTo>
                <a:lnTo>
                  <a:pt x="3" y="563"/>
                </a:lnTo>
                <a:close/>
              </a:path>
            </a:pathLst>
          </a:custGeom>
          <a:gradFill rotWithShape="1">
            <a:gsLst>
              <a:gs pos="0">
                <a:schemeClr val="tx1">
                  <a:gamma/>
                  <a:tint val="75686"/>
                  <a:invGamma/>
                </a:schemeClr>
              </a:gs>
              <a:gs pos="50000">
                <a:schemeClr val="tx1"/>
              </a:gs>
              <a:gs pos="100000">
                <a:schemeClr val="tx1">
                  <a:gamma/>
                  <a:tint val="75686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cmpd="sng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47A0"/>
              </a:solidFill>
              <a:latin typeface="Arial" pitchFamily="34" charset="0"/>
            </a:endParaRPr>
          </a:p>
        </p:txBody>
      </p:sp>
      <p:sp>
        <p:nvSpPr>
          <p:cNvPr id="11" name="Freeform 81" descr="c"/>
          <p:cNvSpPr>
            <a:spLocks/>
          </p:cNvSpPr>
          <p:nvPr userDrawn="1"/>
        </p:nvSpPr>
        <p:spPr bwMode="gray">
          <a:xfrm>
            <a:off x="0" y="2071688"/>
            <a:ext cx="9148763" cy="2770187"/>
          </a:xfrm>
          <a:custGeom>
            <a:avLst/>
            <a:gdLst>
              <a:gd name="T0" fmla="*/ 3 w 5763"/>
              <a:gd name="T1" fmla="*/ 563 h 1729"/>
              <a:gd name="T2" fmla="*/ 2890 w 5763"/>
              <a:gd name="T3" fmla="*/ 7 h 1729"/>
              <a:gd name="T4" fmla="*/ 5763 w 5763"/>
              <a:gd name="T5" fmla="*/ 583 h 1729"/>
              <a:gd name="T6" fmla="*/ 5760 w 5763"/>
              <a:gd name="T7" fmla="*/ 1729 h 1729"/>
              <a:gd name="T8" fmla="*/ 0 w 5763"/>
              <a:gd name="T9" fmla="*/ 1729 h 1729"/>
              <a:gd name="T10" fmla="*/ 3 w 5763"/>
              <a:gd name="T11" fmla="*/ 563 h 17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63" h="1729">
                <a:moveTo>
                  <a:pt x="3" y="563"/>
                </a:moveTo>
                <a:cubicBezTo>
                  <a:pt x="725" y="326"/>
                  <a:pt x="1498" y="14"/>
                  <a:pt x="2890" y="7"/>
                </a:cubicBezTo>
                <a:cubicBezTo>
                  <a:pt x="4282" y="0"/>
                  <a:pt x="5342" y="355"/>
                  <a:pt x="5763" y="583"/>
                </a:cubicBezTo>
                <a:lnTo>
                  <a:pt x="5760" y="1729"/>
                </a:lnTo>
                <a:lnTo>
                  <a:pt x="0" y="1729"/>
                </a:lnTo>
                <a:lnTo>
                  <a:pt x="3" y="563"/>
                </a:lnTo>
                <a:close/>
              </a:path>
            </a:pathLst>
          </a:cu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cmpd="sng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47A0"/>
              </a:solidFill>
              <a:latin typeface="Arial" pitchFamily="34" charset="0"/>
            </a:endParaRPr>
          </a:p>
        </p:txBody>
      </p:sp>
      <p:sp>
        <p:nvSpPr>
          <p:cNvPr id="12" name="Rectangle 79"/>
          <p:cNvSpPr>
            <a:spLocks noChangeArrowheads="1"/>
          </p:cNvSpPr>
          <p:nvPr userDrawn="1"/>
        </p:nvSpPr>
        <p:spPr bwMode="white">
          <a:xfrm>
            <a:off x="0" y="4933950"/>
            <a:ext cx="9163050" cy="19415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47A0"/>
              </a:solidFill>
              <a:latin typeface="Arial" pitchFamily="34" charset="0"/>
            </a:endParaRPr>
          </a:p>
        </p:txBody>
      </p:sp>
      <p:sp>
        <p:nvSpPr>
          <p:cNvPr id="13" name="Rectangle 80"/>
          <p:cNvSpPr>
            <a:spLocks noChangeArrowheads="1"/>
          </p:cNvSpPr>
          <p:nvPr userDrawn="1"/>
        </p:nvSpPr>
        <p:spPr bwMode="gray">
          <a:xfrm>
            <a:off x="-11113" y="4827588"/>
            <a:ext cx="9167813" cy="1460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47A0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6259-D758-4717-85F7-9C76A651E885}" type="datetimeFigureOut">
              <a:rPr lang="th-TH" smtClean="0"/>
              <a:t>17/08/58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www.themegallery.com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2A31-86CE-40E8-9EE7-E83EA9C3FCE6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6259-D758-4717-85F7-9C76A651E885}" type="datetimeFigureOut">
              <a:rPr lang="th-TH" smtClean="0"/>
              <a:t>17/08/58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www.themegallery.com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774DA-9C07-415A-87BB-A28E97C31102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6259-D758-4717-85F7-9C76A651E885}" type="datetimeFigureOut">
              <a:rPr lang="th-TH" smtClean="0"/>
              <a:t>17/08/58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www.themegallery.com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623AF-0CD3-46A5-BD39-747D0907B0C6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6259-D758-4717-85F7-9C76A651E885}" type="datetimeFigureOut">
              <a:rPr lang="th-TH" smtClean="0"/>
              <a:t>17/08/58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www.themegallery.com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C30B9E6-344D-45F0-AC3D-59C5570C5CE7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6259-D758-4717-85F7-9C76A651E885}" type="datetimeFigureOut">
              <a:rPr lang="th-TH" smtClean="0"/>
              <a:t>17/08/58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www.themegallery.com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9C5D-06C8-4CC5-9DDB-1FF785FC29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6259-D758-4717-85F7-9C76A651E885}" type="datetimeFigureOut">
              <a:rPr lang="th-TH" smtClean="0"/>
              <a:t>17/08/58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www.themegallery.com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26C00-4403-4B6D-867E-9C0421B2803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6259-D758-4717-85F7-9C76A651E885}" type="datetimeFigureOut">
              <a:rPr lang="th-TH" smtClean="0"/>
              <a:t>17/08/58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www.themegallery.com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AA30-A6CD-4D65-82A8-11B205519926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6259-D758-4717-85F7-9C76A651E885}" type="datetimeFigureOut">
              <a:rPr lang="th-TH" smtClean="0"/>
              <a:t>17/08/58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www.themegallery.com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B142-0DAD-4FD7-ACCC-E036772A9289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6259-D758-4717-85F7-9C76A651E885}" type="datetimeFigureOut">
              <a:rPr lang="th-TH" smtClean="0"/>
              <a:t>17/08/58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www.themegallery.com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A1D61-EBEF-431C-8A2A-F978044A506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6259-D758-4717-85F7-9C76A651E885}" type="datetimeFigureOut">
              <a:rPr lang="th-TH" smtClean="0"/>
              <a:t>17/08/58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www.themegallery.com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D1B3-1AD0-459C-9398-767B02BC406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000"/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6566259-D758-4717-85F7-9C76A651E885}" type="datetimeFigureOut">
              <a:rPr lang="th-TH" smtClean="0"/>
              <a:t>17/08/58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www.themegallery.com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CF8B4C2-9432-4599-AF24-0ACD9B621379}" type="slidenum">
              <a:rPr lang="en-US" smtClean="0">
                <a:solidFill>
                  <a:srgbClr val="FFFFFF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  <a:latin typeface="Arial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r-circuit.com/article/main.html" TargetMode="Externa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r-circuit.com/article/main.html" TargetMode="Externa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r-circuit.com/article/main.html" TargetMode="External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r-circuit.com/article/main.html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r-circuit.com/article/main.html" TargetMode="External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r-circuit.com/article/main.html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r-circuit.com/article/main.html" TargetMode="External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r-circuit.com/article/main.html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r-circuit.com/article/main.html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r-circuit.com/article/main.html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r-circuit.com/article/main.html" TargetMode="Externa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r-circuit.com/article/main.html" TargetMode="External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r-circuit.com/article/main.html" TargetMode="Externa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r-circuit.com/article/main.html" TargetMode="External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r-circuit.com/article/main.html" TargetMode="Externa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r-circuit.com/article/main.html" TargetMode="External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r-circuit.com/article/main.html" TargetMode="External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r-circuit.com/article/main.html" TargetMode="Externa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r-circuit.com/article/main.html" TargetMode="External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r-circuit.com/article/main.html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r-circuit.com/article/main.html" TargetMode="Externa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r-circuit.com/article/main.html" TargetMode="External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r-circuit.com/article/main.html" TargetMode="Externa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star-circuit.com/article/main.html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r-circuit.com/article/main.html" TargetMode="Externa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star-circuit.com/article/main.html" TargetMode="Externa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r-circuit.com/article/main.html" TargetMode="Externa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star-circuit.com/article/main.html" TargetMode="Externa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r-circuit.com/article/main.html" TargetMode="Externa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r-circuit.com/article/main.html" TargetMode="Externa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r-circuit.com/article/main.html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r-circuit.com/article/main.html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r-circuit.com/article/main.html" TargetMode="Externa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r-circuit.com/article/main.html" TargetMode="External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r-circuit.com/article/main.html" TargetMode="External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r-circuit.com/article/main.html" TargetMode="Externa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r-circuit.com/article/main.html" TargetMode="External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r-circuit.com/article/main.html" TargetMode="External"/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r-circuit.com/article/main.html" TargetMode="External"/><Relationship Id="rId2" Type="http://schemas.openxmlformats.org/officeDocument/2006/relationships/image" Target="../media/image35.gif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r-circuit.com/article/main.html" TargetMode="External"/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r-circuit.com/article/main.html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r-circuit.com/article/main.html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star-circuit.com/article/main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star-circuit.com/article/main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r-circuit.com/article/main.html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บทที่ 1 </a:t>
            </a:r>
            <a:br>
              <a:rPr lang="th-TH" dirty="0" smtClean="0"/>
            </a:br>
            <a:r>
              <a:rPr lang="th-TH" dirty="0" smtClean="0"/>
              <a:t>อุปกรณ์อิเล็กทรอนิกส์ และ</a:t>
            </a:r>
            <a:r>
              <a:rPr lang="th-TH" dirty="0"/>
              <a:t>สัญลักษณ์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28800"/>
            <a:ext cx="7499176" cy="4497363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th-TH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	ใน</a:t>
            </a:r>
            <a:r>
              <a:rPr lang="th-TH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บทนี้จะได้กล่าวถึงสิ่งประดิษฐ์ต่าง ๆ ทางอิเล็กทรอนิกส์ที่ใช้ประกอบกันเป็นวงจรเครื่องมือเครื่องใช้ทางอิเล็กทรอนิกส์  ในบางครั้งเราอาจจะเคยประหลาดใจในการทำงานอันมหัศจรรย์ของเครื่องมืออิเล็กทรอนิกส์มาแล้วแต่ถ้ามองเข้าไปในเครื่องมือ  เราจะพบว่าสิ่งที่ประกอบกันขึ้นเป็นวงจรอิเล็กทรอนิกส์นั้นประกอบด้วย อุปกรณ์สิ่งประดิษฐ์เพียงจำนวนไม่มากชนิด อุปกรณ์สิ่งประดิษฐ์เหล่านี้ได้มีผู้คิดค้นและพัฒนาขึ้นเรื่อยๆ  ซึ่งเราจะได้เรียนรู้ถึงชนิดต่างๆ ของสิ่งประดิษฐ์  การนำไปใช้งานเบื้องต้น  การอ่าสัญลักษณ์ต่างๆ ที่ใช้แทนอุปกรณ์สิ่งประดิษฐ์อิเล็กทรอนิกส์  เพื่อเป็นโอกาสให้ทำความเข้าใจวงจรอิเล็กทรอนิกส์ในบทต่อไปได้ง่ายเข้า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96" y="6237312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2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6135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ตัวต้านทานชนิดพิเศษ(</a:t>
            </a:r>
            <a:r>
              <a:rPr lang="en-US" dirty="0"/>
              <a:t>Special resistor)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th-TH" dirty="0">
                <a:solidFill>
                  <a:schemeClr val="bg1"/>
                </a:solidFill>
              </a:rPr>
              <a:t> </a:t>
            </a:r>
            <a:r>
              <a:rPr lang="th-TH" dirty="0" smtClean="0">
                <a:solidFill>
                  <a:schemeClr val="bg1"/>
                </a:solidFill>
              </a:rPr>
              <a:t>	ใน</a:t>
            </a:r>
            <a:r>
              <a:rPr lang="th-TH" dirty="0">
                <a:solidFill>
                  <a:schemeClr val="bg1"/>
                </a:solidFill>
              </a:rPr>
              <a:t>เครื่องมือทางอิเล็กทรอนิกส์บางชนิดจำเป็นจะต้องใช้ตัวต้านทานที่มีลักษณะพิเศษหรือทำหน้าที่พิเศษอย่างอื่นนอกเหนือจากการแสดงเป็นตัวต้านทาน ดังตัวอย่างเข่น ตัวต้านทานที่ทำหน้าที่จำกัดกระแสหรือทำหน้าที่เป็นฟิวส์ ตัวต้านทานที่เปลี่ยนค่ากับอุณหภูมิ ตัวต้านทานที่ไวต่อแสง ตัวต้านทานที่ขึ้นกับแรงดัน ฯลฯ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187647"/>
            <a:ext cx="4038600" cy="1351068"/>
          </a:xfrm>
        </p:spPr>
      </p:pic>
      <p:sp>
        <p:nvSpPr>
          <p:cNvPr id="8" name="TextBox 7"/>
          <p:cNvSpPr txBox="1"/>
          <p:nvPr/>
        </p:nvSpPr>
        <p:spPr>
          <a:xfrm>
            <a:off x="35496" y="6237312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3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1099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ตัวต้านทานแบบฟิวส์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สำหรับ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ตัวต้านทานที่ทำหน้าที่เป็นฟิวส์ ตัวต้านทานชนิดนี้จะมีค่าความต้านทานคงที่ และเมื่อไรก็ตามที่มีกระแสไหลผ่านตัวต้านทานมากเกินไป ค่ากระแสนี้อาจทำให้วงจรหรืออุปกรณ์ชนิดอื่นๆ เกิดการเสียหายได้ดังนั้นจึงใช้ตัวต้านทานชนิดนี้จำกัดการไหลของกระแสหรือทำหน้าที่เป็นฟิวส์ตัดกระแสไฟฟ้าไม่ให้ไหลผ่านวงจร ตัวต้านทานชนิดนี้จึงมักจะประกอบติดกับขั้วเสียบเพื่อว่าในกรณีที่ตัวต้านทานนี้ขาดจากที่กระแสไหลมากเกิน ก็จะสามารถหามาเปลี่ยนได้โดยง่าย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027511"/>
            <a:ext cx="4038600" cy="1671341"/>
          </a:xfrm>
        </p:spPr>
      </p:pic>
      <p:sp>
        <p:nvSpPr>
          <p:cNvPr id="7" name="TextBox 6"/>
          <p:cNvSpPr txBox="1"/>
          <p:nvPr/>
        </p:nvSpPr>
        <p:spPr>
          <a:xfrm>
            <a:off x="4932040" y="4869160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schemeClr val="bg1"/>
                </a:solidFill>
              </a:rPr>
              <a:t>รูปตัวต้านทานที่เป็นฟิวส์ </a:t>
            </a:r>
            <a:endParaRPr lang="th-TH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496" y="6237312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3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1720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เทอร์มิสเตอร์ (</a:t>
            </a:r>
            <a:r>
              <a:rPr lang="en-US" dirty="0"/>
              <a:t>Thermistors)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เมื่อ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อุณหภูมิเปลี่ยนแปลงไป ตัวต้านทานบางชนิดอาจจะให้ค่าความต้านทานในทางเพิ่มขึ้นหรือลดลง ตัวต้านทานละชนิดนี้มีชื่อว่า เทอร์มิสเตอร์  ซี่งมาจากคำว่า </a:t>
            </a:r>
            <a:r>
              <a:rPr lang="en-US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thermal  (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ความร้อน) และ </a:t>
            </a:r>
            <a:r>
              <a:rPr lang="en-US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resistor (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ตัวต้านทาน) ตัวต้านทานชนิดนี้มีประโยชน์มากในการชดเชยการเปลี่ยนแปลงต่ออุณหภูมิของวงจรหรือของอุปกรณ์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833" y="2663181"/>
            <a:ext cx="3133334" cy="2400000"/>
          </a:xfrm>
        </p:spPr>
      </p:pic>
      <p:sp>
        <p:nvSpPr>
          <p:cNvPr id="8" name="TextBox 7"/>
          <p:cNvSpPr txBox="1"/>
          <p:nvPr/>
        </p:nvSpPr>
        <p:spPr>
          <a:xfrm>
            <a:off x="35496" y="6237312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3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3946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LDR : Light Dependent Resistor)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ตัว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ต้านทานอีกชนิดหนึ่งที่มีความสำคัญในการรับแสงสว่างคือตัวต้านทานไวแสง (</a:t>
            </a:r>
            <a:r>
              <a:rPr lang="en-US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light </a:t>
            </a:r>
            <a:r>
              <a:rPr lang="en-US" dirty="0" err="1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dicrearingresistor</a:t>
            </a:r>
            <a:r>
              <a:rPr lang="en-US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ใช้อักษรย่อ </a:t>
            </a:r>
            <a:r>
              <a:rPr lang="en-US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LDR  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ตัวต้านทานชนิดนี้จะเปลี่ยนค่าความต้านทานเมื่อความเข้มของแสงตกกระทบเปลี่ยนแปลง โดยปกติเมื่อความเข้มของแสงมีค่ามากกว่าความต้านทานจะมีค่าลดลง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625" y="2977356"/>
            <a:ext cx="2571750" cy="1771650"/>
          </a:xfrm>
        </p:spPr>
      </p:pic>
      <p:sp>
        <p:nvSpPr>
          <p:cNvPr id="8" name="TextBox 7"/>
          <p:cNvSpPr txBox="1"/>
          <p:nvPr/>
        </p:nvSpPr>
        <p:spPr>
          <a:xfrm>
            <a:off x="35496" y="6237312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3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6175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รหัสสี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	ถ้า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ตัวต้านทานมีค่าน้อยตัวต้านทานก็จะยอมให้กระแสไหลผ่านได้มาก ตัวต้านทานที่ใช้กันมากในวงการอิเล็กทรอนิกส์จะเป็นพวกที่ทำมาจากผงถ่าน หรือโลหะออกไซด์และมักจะมีค่าความต้านทานอยู่ในช่วง 0.24 โอห์ม จนถึง 22 เมกะโอห์ม มีค่าความผิดพลาด (</a:t>
            </a:r>
            <a:r>
              <a:rPr lang="en-US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tolerance) 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อยู่ในช่วง 5% ถึง 20% และสัมประสิทธิ์ของอุณหภูมิประมาณ 0.1 เปอร์เซ็นต์ต่อองศาเซนติกรด แต่ตัวต้านทานที่ใช้ในงานพิเศษอื่นๆ ทางอิเล็กทรอนิกส์อาจมีคุณสมบัติดีกว่านี้ เช่นอาจมีความผิดพลาดเพียง 0.01% เมื่อพิจารณาตัวต้านทานชนิดที่ใช้กันมากและมีราคาถูกกแล้วจะพบว่าตัวต้านทานชนิดนี้สามารถนำมาใช้ระหว่างอุณหภูมิ 0 องศาเซนติเกรด ถึง 60 องศาเซนติเกรด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96" y="6237312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2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9285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64704"/>
            <a:ext cx="8291264" cy="5361459"/>
          </a:xfrm>
        </p:spPr>
        <p:txBody>
          <a:bodyPr/>
          <a:lstStyle/>
          <a:p>
            <a:pPr marL="137160" indent="0">
              <a:buNone/>
            </a:pP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มี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ขีดจำกัดทางด้านอัตราทนกำลังงานต่ำโดยทั่วมีไปค่าตั้งแต่ 0.1 ถึง 2 วัตต์เท่านั้น ตัวต้านทานที่มีขีดจำกัดกำลังงาน 2 วัตต์จะมีขนาดใหญ่ คือยาว ¾ นิ้ว เส้นผ่าศูนย์กลาง 5/16 นิ้ว และตัวต้านทานที่มีขีดจำกัดกำลังงาน 1/10 วัตต์ จะมีขนาดเล็กที่สุด คือยาว ¼ นิ้ว เส้นผ่าศูนย์กลาง 3/32 นิ้ว ค่าจำกัดทางด้านกำลังงานนี้ผู้ผลิตจะไม่ได้พิมพ์ติดไว้ที่ตัวต้านทาน นอกจากตัวต้านทานที่มีค่าทนกำลังงานได้เกินกว่า 2 วัตต์ การที่จะทราบว่าตัวต้านทานนั้นทนกำลังงานได้เท่าใด อาจจะสังเกตได้จากขนาดมาตรฐานของตัวต้านทานนั้น ขอให้พิจารณาดูจากรูปตัวต้านทานขนาดที่ทนกำลังงานได้ต่างกันใน</a:t>
            </a:r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รูป</a:t>
            </a:r>
          </a:p>
          <a:p>
            <a:endParaRPr lang="th-TH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625" y="4400128"/>
            <a:ext cx="5238750" cy="1981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496" y="6237312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3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4347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เครื่องมือที่ใช้วัดหาค่าความต้านทาน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/>
          </a:bodyPr>
          <a:lstStyle/>
          <a:p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เครื่องมือ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ที่ใช้วัดหาค่าความต้านทานเรียกกันว่าโอห์มมิเตอร์ (</a:t>
            </a:r>
            <a:r>
              <a:rPr lang="en-US" dirty="0" err="1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ohmmiter</a:t>
            </a:r>
            <a:r>
              <a:rPr lang="en-US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) </a:t>
            </a:r>
            <a:endParaRPr lang="en-US" dirty="0" smtClean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pPr marL="137160" indent="0">
              <a:buNone/>
            </a:pP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แถบสีทาบบนตัวต้านทานจะมีวิธีการอ่านแถบสีจากปลายด้านที่แถบสีแรกอยู่ชิดมากสุดมาบริเวณกึ่งกลางของตัวต้านทาน แถบสีสองสีแรกคือแถบสีแถบ </a:t>
            </a:r>
            <a:r>
              <a:rPr lang="en-US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A 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และแถบ </a:t>
            </a:r>
            <a:r>
              <a:rPr lang="en-US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B 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เป็นตัวเลขที่บอกค่าความต้านทานของตัวต้านทานที่เป็นตัวเลขนัยสำคัญ (</a:t>
            </a:r>
            <a:r>
              <a:rPr lang="en-US" dirty="0" err="1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Significuntdigit</a:t>
            </a:r>
            <a:r>
              <a:rPr lang="en-US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ส่วนในแถบ </a:t>
            </a:r>
            <a:r>
              <a:rPr lang="en-US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C 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เป็นตัวที่จะบอกให้ทราบว่า มีจำนวน 0 ต่อท้ายอยู่จำนวนเท่าใด หรือกล่าวได้ว่าเป็นตัวคูณ (</a:t>
            </a:r>
            <a:r>
              <a:rPr lang="en-US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multiplier)  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ด้วยสียกกำลังของแถบสีแถบ </a:t>
            </a:r>
            <a:r>
              <a:rPr lang="en-US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C 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ส่วนในแถบสีแถบ </a:t>
            </a:r>
            <a:r>
              <a:rPr lang="en-US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D 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นั้น จะเป็นสีทองหรือแถบสีเงิน แถบสีทองมีความหมายเป็นค่าผิดพลาดได้ไม่เกิน 5% ส่วนแถบสีเงินจะบอกความหมายเป็นค่าความผิดพลาด 10% ถ้าในแถบสี </a:t>
            </a:r>
            <a:r>
              <a:rPr lang="en-US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D 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มิได้พิมพ์สีใดไว้ ให้ถือว่ามีค่าความผิดพลาดได้ไม่เกิน 20% ค่าความผิดพลาดที่บอกว่าค่าความต้านทานจะผิดพลาดไปจากค่าที่อ่านจากแถบสีมากน้อยเพียงใด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96" y="6237312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2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53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ตารางแถบสี </a:t>
            </a:r>
            <a:endParaRPr lang="th-TH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340768"/>
            <a:ext cx="5238308" cy="5356288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www.themegallery.com</a:t>
            </a: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33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การเลือกตัวต้านทานใช้งาน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859216" cy="4525963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ในการเลือกตัวต้านทานเพื่อใช้งาน มีหลักใหญ่ </a:t>
            </a:r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ที่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ต้องคำนึงถึงคือ </a:t>
            </a:r>
            <a:endParaRPr lang="th-TH" dirty="0" smtClean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pPr lvl="1"/>
            <a:r>
              <a:rPr lang="th-TH" sz="26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-ชนิด</a:t>
            </a:r>
            <a:r>
              <a:rPr lang="th-TH" sz="2600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ของตัวต้านทาน </a:t>
            </a:r>
            <a:endParaRPr lang="th-TH" sz="2600" dirty="0" smtClean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pPr lvl="1"/>
            <a:r>
              <a:rPr lang="th-TH" sz="26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-ค่า</a:t>
            </a:r>
            <a:r>
              <a:rPr lang="th-TH" sz="2600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ความต้านทาน</a:t>
            </a:r>
            <a:r>
              <a:rPr lang="th-TH" sz="26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รวม</a:t>
            </a:r>
          </a:p>
          <a:p>
            <a:pPr lvl="1"/>
            <a:r>
              <a:rPr lang="th-TH" sz="26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-ช่วง</a:t>
            </a:r>
            <a:r>
              <a:rPr lang="th-TH" sz="2600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ความ</a:t>
            </a:r>
            <a:r>
              <a:rPr lang="th-TH" sz="26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ผิดพลาด</a:t>
            </a:r>
            <a:endParaRPr lang="th-TH" sz="2600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pPr lvl="1"/>
            <a:r>
              <a:rPr lang="th-TH" sz="26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-กำลัง</a:t>
            </a:r>
            <a:r>
              <a:rPr lang="th-TH" sz="2600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งานที่ทนได้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96" y="6237312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2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657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ตัวเก็บประจุ (</a:t>
            </a:r>
            <a:r>
              <a:rPr lang="en-US" dirty="0"/>
              <a:t>Capacitor)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5240" cy="4525963"/>
          </a:xfrm>
        </p:spPr>
        <p:txBody>
          <a:bodyPr/>
          <a:lstStyle/>
          <a:p>
            <a:pPr marL="137160" indent="0">
              <a:buNone/>
            </a:pPr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	ตัว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เก็บประจุเป็นอุปกรณ์ทางอิเล็กทรอนิกส์ที่ทำหน้าที่เก็บสะสม หรือคายประจุไฟฟ้าให้กับวงจรหรืออุปกรณ์อื่น ตัวเก็บประจุจึงมีคุณสมบัติพิเศษทางด้านไฟฟ้าคือตัวเก็บประจุจะต่อต้านการเปลี่ยนแปลงของแรงดันนั้นหมายความว่า ถ้าแรงดันป้อนให้กับ ตัวเก็บประจุเกิดการเปลี่ยนแปลงในทางเพิ่มขึ้น ตัวเก็บประจุจะต่อต้านการเปลี่ยนแปลงนี้ ดังนั้นแรงดันที่ตกคร่อมตัวเก็บประจุจะเพิ่มขึ้นทันทีทันใดไม่ได้ แต่จะค่อย ๆ เปลี่ยนแปลง ดังเช่น เมื่อป้อนแรงดันไฟตรง 10 โวลท์ เมื่อแรงดันตัวเก็บประจุคงที่แล้วกระแสจะไม่สามารถไหลเข้าไปสะสมในตัวเก็บประจุ ได้อีก ดังนั้นจะไหลต่อไปอีกไม่ได้จึงเห็นว่าตัวเก็บประจุไม่ยอมให้แระแสไฟตรงไหลผ่าน ส่วนในกระแสไฟสลับนั้นแรงดันเกิดการเปลี่ยนแปลงอยู่ตลอดเวลา ตัวเก็บประจึงพยายามเปลี่ยนค่าแรงดันที่คร่อมตัวเก็บประจุตามด้วยตลอดเวลา จึงเห็นเสมือนว่ากระแสไหลผ่านตัวเก็บประจุได้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96" y="6237312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2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0050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>
                <a:effectLst/>
              </a:rPr>
              <a:t/>
            </a:r>
            <a:br>
              <a:rPr lang="th-TH" dirty="0" smtClean="0">
                <a:effectLst/>
              </a:rPr>
            </a:br>
            <a:r>
              <a:rPr lang="th-TH" dirty="0" smtClean="0">
                <a:effectLst/>
              </a:rPr>
              <a:t>ความสำคัญ</a:t>
            </a:r>
            <a:r>
              <a:rPr lang="th-TH" dirty="0">
                <a:effectLst/>
              </a:rPr>
              <a:t>ของ</a:t>
            </a:r>
            <a:r>
              <a:rPr lang="th-TH" dirty="0" smtClean="0">
                <a:effectLst/>
              </a:rPr>
              <a:t>สัญลักษณ์ และ</a:t>
            </a:r>
            <a:r>
              <a:rPr lang="th-TH" dirty="0">
                <a:effectLst/>
              </a:rPr>
              <a:t>วงจรอิเล็กทรอนิกส์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03232" cy="4525963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สมมุติ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ว่าเราต้องการเดินทางไกลไปจุดหมายปลายทางหนึ่งโดยที่เรายังไม่เคยไปมาก่อน สิ่งแรกที่ต้องทำคือ การวางแผนที่เพื่อมองหาจุดหมายปลายทางแล้วกำหนดเส้นทางที่จะเดินทาง ตัววงจรอิเล็กทรอนิกส์ก็เปรียบเสมือนแผนที่สำหรับการเดินทาง เพราะในวงจรอิเล็กทรอนิกส์เราจะได้เห็นสัญลักษณ์และเส้นทางเชื่อมโยงระหว่างตัวอุปกรณ์ต่างๆ เพื่อที่จะได้ทราบจุดมุ่งหมายหรือการทำงานของวงจร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496" y="6237312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2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1557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8219256" cy="5145435"/>
          </a:xfrm>
        </p:spPr>
        <p:txBody>
          <a:bodyPr>
            <a:normAutofit lnSpcReduction="10000"/>
          </a:bodyPr>
          <a:lstStyle/>
          <a:p>
            <a:endParaRPr lang="th-TH" dirty="0" smtClean="0">
              <a:solidFill>
                <a:schemeClr val="bg1"/>
              </a:solidFill>
            </a:endParaRPr>
          </a:p>
          <a:p>
            <a:endParaRPr lang="th-TH" dirty="0">
              <a:solidFill>
                <a:schemeClr val="bg1"/>
              </a:solidFill>
            </a:endParaRPr>
          </a:p>
          <a:p>
            <a:endParaRPr lang="th-TH" dirty="0" smtClean="0">
              <a:solidFill>
                <a:schemeClr val="bg1"/>
              </a:solidFill>
            </a:endParaRPr>
          </a:p>
          <a:p>
            <a:endParaRPr lang="th-TH" dirty="0">
              <a:solidFill>
                <a:schemeClr val="bg1"/>
              </a:solidFill>
            </a:endParaRPr>
          </a:p>
          <a:p>
            <a:endParaRPr lang="th-TH" dirty="0" smtClean="0">
              <a:solidFill>
                <a:schemeClr val="bg1"/>
              </a:solidFill>
            </a:endParaRPr>
          </a:p>
          <a:p>
            <a:endParaRPr lang="th-TH" dirty="0">
              <a:solidFill>
                <a:schemeClr val="bg1"/>
              </a:solidFill>
            </a:endParaRPr>
          </a:p>
          <a:p>
            <a:endParaRPr lang="th-TH" dirty="0" smtClean="0">
              <a:solidFill>
                <a:schemeClr val="bg1"/>
              </a:solidFill>
            </a:endParaRPr>
          </a:p>
          <a:p>
            <a:endParaRPr lang="th-TH" dirty="0">
              <a:solidFill>
                <a:schemeClr val="bg1"/>
              </a:solidFill>
            </a:endParaRPr>
          </a:p>
          <a:p>
            <a:pPr algn="ctr"/>
            <a:endParaRPr lang="th-TH" dirty="0" smtClean="0">
              <a:solidFill>
                <a:schemeClr val="bg1"/>
              </a:solidFill>
            </a:endParaRPr>
          </a:p>
          <a:p>
            <a:pPr algn="ctr"/>
            <a:endParaRPr lang="th-TH" dirty="0">
              <a:solidFill>
                <a:schemeClr val="bg1"/>
              </a:solidFill>
            </a:endParaRPr>
          </a:p>
          <a:p>
            <a:pPr algn="ctr"/>
            <a:r>
              <a:rPr lang="th-TH" dirty="0" smtClean="0">
                <a:solidFill>
                  <a:schemeClr val="bg1"/>
                </a:solidFill>
              </a:rPr>
              <a:t>โครงสร้าง</a:t>
            </a:r>
            <a:r>
              <a:rPr lang="th-TH" dirty="0">
                <a:solidFill>
                  <a:schemeClr val="bg1"/>
                </a:solidFill>
              </a:rPr>
              <a:t>ทั่วไปของตัวเก็บประจุ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620688"/>
            <a:ext cx="7465254" cy="39604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496" y="6237312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3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2691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ตัวเก็บประจุชนิดค่าคงที่ (</a:t>
            </a:r>
            <a:r>
              <a:rPr lang="en-US" dirty="0"/>
              <a:t>Fixed Capacitor)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859216" cy="463711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ตัว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เก็บประจุชนิดค่าคงที่เป็นชนิดที่ใช้กันมากตัวเก็บประจุชนิดนี้จะได้รับการผลิตให้มีค่าคงที่และไม่สามารถเปลี่ยนแปลงค่าตัวเก็บประจุได้อีกเลย นอกจากจะนำตัวเก็บประจุหลายๆ ตัวมาตอกันในลักษณะขนานกัน อนุกรมหรือผสม ตัวเก็บประจุชนิดค่าคงที่มีด้วยกันหลายแบบหลายขนาด เช่น แบบกระดาษ แบบพลาสติด ไมก้า เซรามิค และอิเลคโตรไลติก การเรียกชื่อแต่ละแบบดังกล่าวแล้วนั้น จะเรียกตามวัสดุที่ใช้ทำเป็นฉนวนกันและหุ้มแผ่นตัวนำนั้น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96" y="6237312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2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5049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ตัวเก็บประจุชนิดกระดาษหรือพลาสติก (</a:t>
            </a:r>
            <a:r>
              <a:rPr lang="en-US" dirty="0"/>
              <a:t>Paper Capacitor)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ตัว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เก็บประจุชนิดภายในจะมีสวนของการดาษหรือพลาสติกกับตัวนำวางทาบกันเป็นแผ่น แล้วม้วนจนเป็นก้อนกลม แล้วหล่อด้วยสารจำพวกพลาสติกอีกครั้งโดยมีขั้วปลายสองข้างโผล่ออกมาภายนอก ตัวอย่างของตัวเก็บประจุชนิดนี้แสดงให้เห็นดังรูปข้างล่าง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4044" y="2348880"/>
            <a:ext cx="4038600" cy="1712366"/>
          </a:xfrm>
        </p:spPr>
      </p:pic>
      <p:sp>
        <p:nvSpPr>
          <p:cNvPr id="7" name="TextBox 6"/>
          <p:cNvSpPr txBox="1"/>
          <p:nvPr/>
        </p:nvSpPr>
        <p:spPr>
          <a:xfrm>
            <a:off x="5652120" y="4554706"/>
            <a:ext cx="26324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>
                <a:solidFill>
                  <a:schemeClr val="bg1"/>
                </a:solidFill>
              </a:rPr>
              <a:t>ตัวเก็บประจุชนิดกระดาษ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496" y="6237312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3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176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64704"/>
            <a:ext cx="8291264" cy="5361459"/>
          </a:xfrm>
        </p:spPr>
        <p:txBody>
          <a:bodyPr/>
          <a:lstStyle/>
          <a:p>
            <a:pPr marL="137160" indent="0">
              <a:buNone/>
            </a:pPr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	ตัว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เก็บประจุชนิดนี้จะมีค่าตัวเก็บประจุอยู่ในช่วย 0.001 ถึง 1.0 ไมโครฟารัดและรูปร่างภายนอกของตัวเก็บประจุขนาด 0.05 </a:t>
            </a:r>
            <a:r>
              <a:rPr lang="en-US" dirty="0" err="1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uF</a:t>
            </a:r>
            <a:r>
              <a:rPr lang="en-US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จะมีชนาดความยาวประมาณ 1 ½ นิ้ว มีเส้นผ่าศูนย์กลางประมาณ ½ นิ้ว ตัวเก็บประจุชนิดนี้ไม่จำเป็นจะต้องต่อขั้วกับแรงดันบวกหรือลบโดยเฉพาะนั้น  นอกจากนี้ยังบอกเปอร์เซ็นต์ของช่วงผ่อนผันหรือค่าผิดพลาดไว้เป็นตัวเลข เขียนต่อกับค่าตัวประจุ เช่น 1</a:t>
            </a:r>
            <a:r>
              <a:rPr lang="en-US" dirty="0" err="1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uF</a:t>
            </a:r>
            <a:r>
              <a:rPr lang="en-US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+-10% 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หมายความว่าตัวเก็บประจุนี้มีค่า 1ไมโครฟารัด และมีช่วงผ่อนผัน 10% และสิ่งที่สำคัญอีกอย่างหนึ่งที่เขียนบอกไว้ที่ผิวคืออันตราทนแรงดันของจัวเก็บประจุว่าแรงดันที่ตกคร่อมตัวเก็บประจุสูงสุดเท่าใดโดยไม่เกิดการเสียหาย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496" y="6237312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2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3700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ตัวเก็บประจุชนิดไมก้า (</a:t>
            </a:r>
            <a:r>
              <a:rPr lang="en-US" dirty="0"/>
              <a:t>Mica Capacitor)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ตัว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เก็บประจุชนิดของไมก้าโดยทั่วไปจะเป็นรูปสี่เหลี่ยมผืนผ้าที่มีแผ่นไมก้าบางๆ คั่นอยู่ระหว่างกลางของแผ่นโลหะตัวนำ ค่าของตัวเก็บประจุอาจเขียนบอกเป็นค่าตัวเลขหรือเป็นโค้ดสีก็ได้ขึ้นอยู่กับบริษัทผู้ผลิต ถ้าเป็นโค้ดสีสัญลักษณ์สีที่ใช้แทนตัวเลขจะเหมือนกับโค้ดสีของตัวต้านทาน ตัวเก็บประจุชนิดนี้จะมีค่าอยู่ในช่วง 50 ถึง 500 </a:t>
            </a:r>
            <a:r>
              <a:rPr lang="en-US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pF</a:t>
            </a:r>
            <a:endParaRPr lang="th-TH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639486"/>
            <a:ext cx="4038600" cy="2447391"/>
          </a:xfrm>
        </p:spPr>
      </p:pic>
      <p:sp>
        <p:nvSpPr>
          <p:cNvPr id="7" name="TextBox 6"/>
          <p:cNvSpPr txBox="1"/>
          <p:nvPr/>
        </p:nvSpPr>
        <p:spPr>
          <a:xfrm>
            <a:off x="5508104" y="5229200"/>
            <a:ext cx="23358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>
                <a:solidFill>
                  <a:schemeClr val="bg1"/>
                </a:solidFill>
              </a:rPr>
              <a:t>ตัวเก็บประจุชนิดไมก้า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496" y="6237312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3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9382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ตัวเก็บประจุเซรามิค (</a:t>
            </a:r>
            <a:r>
              <a:rPr lang="en-US" dirty="0"/>
              <a:t>Ceramic Capacitor)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ตัว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เก็บประจุชนิดนี้จะมีรูปลักษณะประมาณ 4 แบบคือ เป็นแบบเท่งกลมคล้ายตัวต้านทาน แบบจานแบบเหรียญมีขั้วต่อออกบริเวณขอบ และเป็นรูปสี่เหลี่ยมผืนผ้าแบน ตัวเก็บประจุชนิดนี้จะมีค่าน้อยกว่า 0.01 ไมโครฟารัด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844824"/>
            <a:ext cx="4038600" cy="1833524"/>
          </a:xfrm>
        </p:spPr>
      </p:pic>
      <p:sp>
        <p:nvSpPr>
          <p:cNvPr id="7" name="TextBox 6"/>
          <p:cNvSpPr txBox="1"/>
          <p:nvPr/>
        </p:nvSpPr>
        <p:spPr>
          <a:xfrm>
            <a:off x="5580112" y="4170109"/>
            <a:ext cx="22140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>
                <a:solidFill>
                  <a:schemeClr val="bg1"/>
                </a:solidFill>
              </a:rPr>
              <a:t>ตัวเก็บประจุเซรามิค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496" y="6237312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3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15023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ตัวเก็บประจุชนิดอิเล็กโตรไลติก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91264" cy="470912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ตัว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เก็บประจุแบบนี้จะให้ค่าความจะได้สูงมากโดยใช้สารละลายที่เป็นฉนวนบางอย่างบรรจุอยู่ในหลอดปิดเคลือบด้วยพลาสติกหรือหุ้มด้วยโลหะ ค่าของตัวเก็บประจุจะพิมพ์ติดไว้บนตัว นอกจากนี้ยังมีค่าช่วงผ่อนผันและอัตราทนแรงดันพิมพ์ติดไว้ด้วยเช่นกัน ตัวอย่างของตัวเก็บประจุชนิดอิเลคโตรไลติคแสดงให้เห็นดังรูป 3.22 ค่าของตัวเก็บประจุชนิดนี้จะมีค่าโดยทั่วไปจาก 1 ไมโครฟารัดถึงค่าหลาย ๆ พันไมโครฟารัด</a:t>
            </a:r>
          </a:p>
          <a:p>
            <a:pPr marL="137160" indent="0">
              <a:buNone/>
            </a:pP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สิ่ง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สำคัญอีกอย่างหนึ่งคือเมื่อนำตัวเก็บประจุชนิดนี้ไปใช้งานจะต้องต่อขั่วให้ถูกต้องกับวงจร ทั้งนี้เพราะขั้วของตัวเก็บประจุทั้งสองจะต้องมีศักดาไฟฟ้าต่างกัน โดยที่ขั้วใดขั้วหนึ่งจะต้องถูกกำหนดให้มีศักดาไฟฟ้าสูงกว่า</a:t>
            </a:r>
          </a:p>
          <a:p>
            <a:endParaRPr lang="th-TH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496" y="6237312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2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7756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196752"/>
            <a:ext cx="5946727" cy="3646774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www.themegallery.com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3847" y="476672"/>
            <a:ext cx="35881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solidFill>
                  <a:srgbClr val="FF0000"/>
                </a:solidFill>
              </a:rPr>
              <a:t>รูปตัวเก็บประจุชนิดอิเลคโตรไลติค</a:t>
            </a:r>
            <a:endParaRPr lang="en-US" dirty="0">
              <a:solidFill>
                <a:srgbClr val="FF0000"/>
              </a:solidFill>
            </a:endParaRPr>
          </a:p>
          <a:p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9632" y="4869160"/>
            <a:ext cx="65527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อีก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ขั้วหนึ่ง มิเช่นนั้นแล้วโอกาสที่ตัวเก็บประจุจะเกิดการเสียหายย่อมเกิดขึ้นได้ง่าย โดยปกติที่บริเวณตัวเก็บประจุตรงบริเวณขัวจะมีเครื่องหมายพิมพ์บอกขั้วไว้ว่าขั้วไดต่อเข้ากับวงจรทางด้านบวกหรือลบ</a:t>
            </a:r>
          </a:p>
        </p:txBody>
      </p:sp>
    </p:spTree>
    <p:extLst>
      <p:ext uri="{BB962C8B-B14F-4D97-AF65-F5344CB8AC3E}">
        <p14:creationId xmlns:p14="http://schemas.microsoft.com/office/powerpoint/2010/main" val="101125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สัญลักษณ์ของตัวเก็บประจุ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628800"/>
            <a:ext cx="5400600" cy="3589490"/>
          </a:xfrm>
        </p:spPr>
      </p:pic>
      <p:sp>
        <p:nvSpPr>
          <p:cNvPr id="8" name="TextBox 7"/>
          <p:cNvSpPr txBox="1"/>
          <p:nvPr/>
        </p:nvSpPr>
        <p:spPr>
          <a:xfrm>
            <a:off x="35496" y="6237312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3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122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ตัวกับประจุที่เปลี่ยนค่าได้ (</a:t>
            </a:r>
            <a:r>
              <a:rPr lang="en-US" dirty="0"/>
              <a:t>Variable Capacitor)</a:t>
            </a:r>
            <a:endParaRPr lang="th-T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3568" y="1600201"/>
            <a:ext cx="8003232" cy="2476872"/>
          </a:xfrm>
        </p:spPr>
        <p:txBody>
          <a:bodyPr/>
          <a:lstStyle/>
          <a:p>
            <a:pPr marL="137160" indent="0">
              <a:buNone/>
            </a:pP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ตัว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เก็บประจุพวกนี้ก็เหมือนกับตัวต้านทานที่ปรับค่าได้นั่นเอง โดยทั่วไปตัวเก็บประจุที่ปรับค่าได้มักใช้ในวงจรจูนนิ่งหรือวงจรปรับแต่งสัญญาณทางอิเล็กทรอนิกส์ ตัวเก็บประจุชนิดนี้ใช้กันมากเป็นแผ่นโลหะประกอบบนแกนเดียวกัน เมื่อหมุนแหนแผ่นโลหะจะเลื่อนเข้าหากันทำให้ค่าตัวเก็บประจุเปลี่ยนแปลง สิ่งที่น่าสังเกตอีกประการหนึ่งก็คือตัวเก็บประจุนี้มักเป็นตัวเก็บชนิดใช้อากาศเป็นสารไดอิเลคตริก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96" y="6237312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2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8824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>
                <a:effectLst/>
              </a:rPr>
              <a:t/>
            </a:r>
            <a:br>
              <a:rPr lang="th-TH" dirty="0" smtClean="0">
                <a:effectLst/>
              </a:rPr>
            </a:br>
            <a:r>
              <a:rPr lang="th-TH" dirty="0" smtClean="0">
                <a:effectLst/>
              </a:rPr>
              <a:t>ตัว</a:t>
            </a:r>
            <a:r>
              <a:rPr lang="th-TH" dirty="0">
                <a:effectLst/>
              </a:rPr>
              <a:t>ต้านทาน(</a:t>
            </a:r>
            <a:r>
              <a:rPr lang="en-US" dirty="0">
                <a:effectLst/>
              </a:rPr>
              <a:t>Resistor)</a:t>
            </a:r>
            <a:br>
              <a:rPr lang="en-US" dirty="0">
                <a:effectLst/>
              </a:rPr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491064" cy="4525963"/>
          </a:xfrm>
        </p:spPr>
        <p:txBody>
          <a:bodyPr/>
          <a:lstStyle/>
          <a:p>
            <a:pPr marL="137160" indent="0">
              <a:buNone/>
            </a:pP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ตัว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ต้านทาน หรือ รีซิสเตอร์ (อังกฤษ: </a:t>
            </a:r>
            <a:r>
              <a:rPr lang="en-US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resistor) 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เป็นอุปกรณ์ไฟฟ้าชนิดสองขั้ว ที่สร้างความต่างศักย์ทางไฟฟ้าขึ้นคร่อมขั้วทั้งสอง โดยมีสัดส่วนมากน้อยตามกระแสที่ไหลผ่าน อัตราส่วนระหว่างความต่างศักย์ และปริมาณกระแสไฟฟ้า ก็คือ ค่าความต้านทานทางไฟฟ้า หรือค่าความต้านทาน</a:t>
            </a:r>
            <a:endParaRPr lang="th-TH" dirty="0" smtClean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endParaRPr lang="th-TH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496" y="6237312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2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8405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132856"/>
            <a:ext cx="7355160" cy="3345232"/>
          </a:xfrm>
        </p:spPr>
      </p:pic>
      <p:sp>
        <p:nvSpPr>
          <p:cNvPr id="7" name="TextBox 6"/>
          <p:cNvSpPr txBox="1"/>
          <p:nvPr/>
        </p:nvSpPr>
        <p:spPr>
          <a:xfrm>
            <a:off x="1547664" y="1052736"/>
            <a:ext cx="62231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solidFill>
                  <a:schemeClr val="bg1"/>
                </a:solidFill>
              </a:rPr>
              <a:t>รูปตัว</a:t>
            </a:r>
            <a:r>
              <a:rPr lang="th-TH" dirty="0">
                <a:solidFill>
                  <a:schemeClr val="bg1"/>
                </a:solidFill>
              </a:rPr>
              <a:t>กับประจุที่เปลี่ยนค่าได้ (</a:t>
            </a:r>
            <a:r>
              <a:rPr lang="en-US" dirty="0">
                <a:solidFill>
                  <a:schemeClr val="bg1"/>
                </a:solidFill>
              </a:rPr>
              <a:t>Variable Capacitor)</a:t>
            </a:r>
            <a:endParaRPr lang="th-TH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496" y="6237312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3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5522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>
                <a:effectLst/>
              </a:rPr>
              <a:t>ตัวเหนี่ยวนำ </a:t>
            </a:r>
            <a:r>
              <a:rPr lang="en-US" i="1" dirty="0">
                <a:effectLst/>
              </a:rPr>
              <a:t>(Inductor)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03232" cy="4525963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เมื่อ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นำลวดทองแดงเส้นหนึ่งมาพันขดเป็นจำนวนหลายๆ รอบ ลวดทองแดงนี้จะแสดงคุณสมบัติเป็นตัวเหนี่ยวนำ สาเหตุที่เรียกว่าตัวเหนี่ยวนำเนื่องจำตัวอุปกรณ์ชนิดนี้สามารถแสดงคุณสมบัติทางไฟฟ้าเป็นตัวเหนี่ยวนำทางไฟฟ้า การเหนี่ยวนำจะเกิดขึ้นในรูปสนามแม่เหล็ก คุณสมบัติพิเศษอีกประการหนึ่งคือตัวเหนี่ยวนำมีคุณสมบัติต่อการต้านการเปลี่ยนแปลงการไหลของกระแสไฟฟ้า หรือการแสที่ไหลผ่านตัวเหนี่ยวนำจะเปลี่ยนแปลงโดยทันทีทันใดไม่ได้ ขดลวดตัวเหนี่ยวนำที่มีแกนเป็นแกนอากาศเป็นขดลวดตัวเหนี่ยวนำแบบที่ง่ายที่สุด ในบางกรณีจะเห็นว่าตัวเหนี่ยวนำจะเป็นขดลวดรอบแกนเหล็ก พลาสติกหรือวัสดุอื่น รูปร่างของวัสดุที่ใช้พันก็อาจจะแตกต่างกันออกไป เช่น เป็นแกนเหมือนหม้อแปลง เป็นรูปวงแหวนที่เรียกว่าทอรอยด์ พันบนท่อนเหล็กยาวหรือเฟอร์ไรท์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96" y="6237312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2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2703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132856"/>
            <a:ext cx="3335964" cy="2952328"/>
          </a:xfrm>
        </p:spPr>
      </p:pic>
      <p:sp>
        <p:nvSpPr>
          <p:cNvPr id="7" name="TextBox 6"/>
          <p:cNvSpPr txBox="1"/>
          <p:nvPr/>
        </p:nvSpPr>
        <p:spPr>
          <a:xfrm>
            <a:off x="3491880" y="1052736"/>
            <a:ext cx="1670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solidFill>
                  <a:schemeClr val="bg1"/>
                </a:solidFill>
              </a:rPr>
              <a:t>รูปตัวเหนี่ยวนำ</a:t>
            </a:r>
            <a:endParaRPr lang="th-TH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564904"/>
            <a:ext cx="4771538" cy="237626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5496" y="6237312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4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6730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>
                <a:effectLst/>
              </a:rPr>
              <a:t>หม้อแปลง </a:t>
            </a:r>
            <a:r>
              <a:rPr lang="en-US" i="1" dirty="0">
                <a:effectLst/>
              </a:rPr>
              <a:t>(transformer)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หม้อ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แปลงเป็นขดลวดที่พันรอบแกนเหมือนกับตัวเหนี่ยวนำแต่จะต้องมีขดลวดมากกว่า 1 ขดขึ้นไป เพื่อเป็นตัวถ่ายทอดพลังงานจากขดลวดหนึ่งไปยังอีกขดหนึ่ง ขดที่ทำหน้าที่ถ่ายทอดพลังงานไปยังอีกขดหนึ่งหรือขดที่อยู่ทางด้านอินพุทเรียกว่าขดปฐมภูมิ หรือ ไพรมารี่ ส่วนขดที่รับพลังงานหรืออยู่ทางด้านเอาท์พุท  เรียกว่า ขดทุติยภูมิ  หรือเซคั่นดารี่</a:t>
            </a:r>
            <a:endParaRPr lang="en-US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endParaRPr lang="th-TH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การ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ถ่ายทอดพลังงานไฟฟ้าจะถ่ายทอดได้เฉพาะไฟฟ้ากระแสสลับเท่านั้น  ทั้งนี้เพราะไฟฟ้าสลับจะเปลี่ยนแปลงแรงดันตลอดเวลา ทำให้เกิดการเปลี่ยนแปลงของสนามแม่เหล็ก สนามแม่เหล็กที่เกิดขึ้นจากขดลวด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96" y="6237312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2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0190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373052"/>
            <a:ext cx="2886075" cy="304800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86" y="2204864"/>
            <a:ext cx="4518316" cy="338437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1079158"/>
            <a:ext cx="29610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>
                <a:solidFill>
                  <a:schemeClr val="bg1"/>
                </a:solidFill>
              </a:rPr>
              <a:t>รูปหม้อแปลง </a:t>
            </a:r>
            <a:r>
              <a:rPr lang="th-TH" dirty="0" smtClean="0">
                <a:solidFill>
                  <a:schemeClr val="bg1"/>
                </a:solidFill>
              </a:rPr>
              <a:t>และสัญลักษณ์</a:t>
            </a:r>
            <a:endParaRPr lang="th-TH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496" y="6237312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4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7677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วิชา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อิเล็กทรอนิกส์เป็นวิชาที่เกี่ยวข้องกับตัวอิเล็กตรอนที่เคลื่อนที่ อิเล็กตรอนจะเคลื่อนที่จากศักดาไฟฟ้าลบไปหาจุที่ศักดาไฟฟ้าที่มีค่าเป็นบวกมากกว่า ถ้าให้ทางเดินของอิเล็กตรอนครบวงจรก็จะเกิดการไหลของกระแสไฟฟ้าในวงจร</a:t>
            </a:r>
            <a:endParaRPr lang="en-US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pPr marL="137160" indent="0">
              <a:buNone/>
            </a:pP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หลอด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สูญญากาศเป็นสิ่งประดิษฐ์ทางอิเล็กทรอนิกส์ที่ทำหน้าที่ควบคุมการไหลของอิเล็กตรอนเพื่อเป็นการควบคุมสัญญาณไฟฟ้านั่นเอง</a:t>
            </a:r>
            <a:endParaRPr lang="en-US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pPr marL="137160" indent="0">
              <a:buNone/>
            </a:pP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หลอด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สุญญากาศมีส่วนประกอบที่สำคัญคือไส้หลอดหรือไฟลาเมนท์อาโนด </a:t>
            </a:r>
            <a:r>
              <a:rPr lang="en-US" i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(anode)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คาโทด </a:t>
            </a:r>
            <a:r>
              <a:rPr lang="en-US" i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(cathode)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และอุปกรณ์จำพวกกริดต่างๆ</a:t>
            </a:r>
            <a:endParaRPr lang="en-US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pPr marL="137160" indent="0">
              <a:buNone/>
            </a:pP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ไส้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หลอดเป็นส่วนที่ทำหน้าที่ที่ทำให้เกิดความร้อน เผาให้คาโทดร้อน เมื่อคาโทดได้รับความร้อนแล้วจะทำให้มีอิเล็กตรอนเกิดขึ้นเป็นจำนวนมากและจะมาออกันอยู่ที่บริเวณผิวหน้า ครั้นเมื่อป้อนแรงดันไฟที่เพลท มีค่าเป็นบวกอิเล็กตรอนก็จะวิ่งเข้าหาเพลททันที การควบคุมการไหลของอิเล็กตรอนทำได้โยการให้แรงดันไฟที่กริดรายละเอียดต่างๆ ของหลอดสุญญากาศจะกล่าวอีกครั้งในบทที่ 7 สัญลักษณ์ของไส้หลอดคาโถด เพลทและกริดแสดงให้เห็นดัง</a:t>
            </a:r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รูป</a:t>
            </a:r>
          </a:p>
          <a:p>
            <a:endParaRPr lang="th-TH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endParaRPr lang="en-US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endParaRPr lang="th-TH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>
                <a:effectLst/>
              </a:rPr>
              <a:t>หลอดสุญญากาศ </a:t>
            </a:r>
            <a:r>
              <a:rPr lang="en-US" i="1" dirty="0">
                <a:effectLst/>
              </a:rPr>
              <a:t>(Vacuum Tube)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35496" y="6237312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2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40425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192" y="1844824"/>
            <a:ext cx="3311079" cy="3311079"/>
          </a:xfr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295" y="1844824"/>
            <a:ext cx="2352675" cy="2638425"/>
          </a:xfrm>
        </p:spPr>
      </p:pic>
      <p:sp>
        <p:nvSpPr>
          <p:cNvPr id="7" name="TextBox 6"/>
          <p:cNvSpPr txBox="1"/>
          <p:nvPr/>
        </p:nvSpPr>
        <p:spPr>
          <a:xfrm>
            <a:off x="3181526" y="620688"/>
            <a:ext cx="21194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solidFill>
                  <a:schemeClr val="bg1"/>
                </a:solidFill>
              </a:rPr>
              <a:t>รูปหลอดสุญญากาศ</a:t>
            </a:r>
            <a:endParaRPr lang="en-US" dirty="0">
              <a:solidFill>
                <a:schemeClr val="bg1"/>
              </a:solidFill>
            </a:endParaRPr>
          </a:p>
          <a:p>
            <a:endParaRPr lang="th-TH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496" y="6237312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4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856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>
                <a:effectLst/>
              </a:rPr>
              <a:t>หลอดไดโอด </a:t>
            </a:r>
            <a:r>
              <a:rPr lang="en-US" i="1" dirty="0">
                <a:effectLst/>
              </a:rPr>
              <a:t>(Diode)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47248" cy="4525963"/>
          </a:xfrm>
        </p:spPr>
        <p:txBody>
          <a:bodyPr/>
          <a:lstStyle/>
          <a:p>
            <a:pPr marL="137160" indent="0">
              <a:buNone/>
            </a:pP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หลอด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ไดโอนใช้งานมากในการเปลี่ยนแรงดันไฟสลับให้เป็นแรงดันไฟตรง เพื่อใช้เป็นไฟเลี้ยงวงจรอิเล็กทรอนิกส์ในบางครั้งหลอดไดโอดอาจทำหน้าที่อื่นๆ เช่น ทำหน้าที่จัดรูปร่างลักษณะของสัญญาณ ทำการยกระดับสัญญาณ เปรียบเทียบสัญญาณ ฯลฯ สัญลักษณ์และรูปหลอดไดโอนเขียนและแสดงไว้ดังรูปข้างล่าง หลอดไดโอดจะมีส่วนที่สำคัญคือ เพลท คาโถด และไส้หลอดเท่านั้น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96" y="6237312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2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4775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>
                <a:effectLst/>
              </a:rPr>
              <a:t>หลอดไตรโอด </a:t>
            </a:r>
            <a:r>
              <a:rPr lang="en-US" i="1" dirty="0">
                <a:effectLst/>
              </a:rPr>
              <a:t>(Triode)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47248" cy="4525963"/>
          </a:xfrm>
        </p:spPr>
        <p:txBody>
          <a:bodyPr/>
          <a:lstStyle/>
          <a:p>
            <a:pPr marL="137160" indent="0">
              <a:buNone/>
            </a:pPr>
            <a:r>
              <a:rPr lang="th-TH" dirty="0">
                <a:solidFill>
                  <a:schemeClr val="bg1"/>
                </a:solidFill>
              </a:rPr>
              <a:t>	</a:t>
            </a:r>
            <a:r>
              <a:rPr lang="th-TH" dirty="0" smtClean="0">
                <a:solidFill>
                  <a:schemeClr val="bg1"/>
                </a:solidFill>
              </a:rPr>
              <a:t>หลอด</a:t>
            </a:r>
            <a:r>
              <a:rPr lang="th-TH" dirty="0">
                <a:solidFill>
                  <a:schemeClr val="bg1"/>
                </a:solidFill>
              </a:rPr>
              <a:t>ไตรโอดใช้แผงวงจรอิเล็กทรอนิกส์ เครื่องขยายเสียง  เครื่องฉายหนัง หรืออุปกรณ์และเครื่องมือที่ใช้ในโรงงานอุตสาหกรรม หลอดไตรโอดบางหลอดจะมีขนาดใหญ่มากเช่น ใช้ในวงจรเครื่องส่งวิทยุรูปหลอดไตรโอด และสัญลักษณ์ได้แสดงให้เห็นดังรูปข้างล่าง หลอดไตรโอดจะมีส่วนสำคัญนอกเหนือจากหลอดไดโอด คือ กริด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96" y="6237312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2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6125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>
                <a:effectLst/>
              </a:rPr>
              <a:t>หลอดเทโทรดและเพนโถด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5240" cy="4525963"/>
          </a:xfrm>
        </p:spPr>
        <p:txBody>
          <a:bodyPr/>
          <a:lstStyle/>
          <a:p>
            <a:pPr marL="137160" indent="0">
              <a:buNone/>
            </a:pP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หลอด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ไตรโอดประกอบด้วยส่วนประกอบสามส่วน แต่ส่วนประกอบที่สำคัญแต่ในหลอดเทโทรดจะมีส่วนที่มากไปกว่านั้นคือจะมีกริดเพิ่มขึ้นอีกหนึ่งอัน จึงทำให้หลอดนี้มีชื่อว่าหลอดเทโทรด เทตะในภาษากรีกมีความหมายถึงเลข นอกจากนี้ยังมีหลอดที่มีกริดมากกว่า 2 อันคือ  3  อัน  หรือ  4  อัน  ที่ได้สัญลักษณ์และชื่อไว้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96" y="6237312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2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0107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>
                <a:effectLst/>
              </a:rPr>
              <a:t/>
            </a:r>
            <a:br>
              <a:rPr lang="th-TH" dirty="0" smtClean="0">
                <a:effectLst/>
              </a:rPr>
            </a:br>
            <a:r>
              <a:rPr lang="th-TH" dirty="0" smtClean="0">
                <a:effectLst/>
              </a:rPr>
              <a:t>ตัว</a:t>
            </a:r>
            <a:r>
              <a:rPr lang="th-TH" dirty="0">
                <a:effectLst/>
              </a:rPr>
              <a:t>ต้านทานชิดค่าคงที่(</a:t>
            </a:r>
            <a:r>
              <a:rPr lang="en-US" i="1" dirty="0" err="1">
                <a:effectLst/>
              </a:rPr>
              <a:t>Fixedresisotr</a:t>
            </a:r>
            <a:r>
              <a:rPr lang="en-US" i="1" dirty="0">
                <a:effectLst/>
              </a:rPr>
              <a:t>)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02832" cy="4525963"/>
          </a:xfrm>
        </p:spPr>
        <p:txBody>
          <a:bodyPr/>
          <a:lstStyle/>
          <a:p>
            <a:pPr marL="137160" indent="0">
              <a:buNone/>
            </a:pPr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	ตัว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ต้านทานชนิดค่าคงที่เป็นตัวต้านทานที่รู้จักกันดีโดยทั่วไป ตัวต้านทานที่พบเห็นได้ง่ายในวงจรมักจะเป็นตัวต้านทานชนิดค่าคงที่ ตัวอย่างของตัวต้านทานแบบนี้แสดงให้เห็นดัง</a:t>
            </a:r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รูป</a:t>
            </a:r>
          </a:p>
          <a:p>
            <a:pPr lvl="1"/>
            <a:endParaRPr lang="th-TH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628800"/>
            <a:ext cx="3441731" cy="2577976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8" name="TextBox 7"/>
          <p:cNvSpPr txBox="1"/>
          <p:nvPr/>
        </p:nvSpPr>
        <p:spPr>
          <a:xfrm>
            <a:off x="5004048" y="4422303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 smtClean="0">
                <a:solidFill>
                  <a:schemeClr val="bg1"/>
                </a:solidFill>
              </a:rPr>
              <a:t>ตัวอย่างตัวต้านทานชนิดค่าคงที่แบบต่างๆ</a:t>
            </a:r>
            <a:endParaRPr lang="th-TH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496" y="6237312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3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1043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>
                <a:effectLst/>
              </a:rPr>
              <a:t>อุปกรณ์พวกที่ทำจากสารกึ่งตัวนำ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31224" cy="4525963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สาร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กึ่งตัวนำหรือเซมิคอนดัคเตอร์ เป็นสารที่แสดงคุณสมบัติได้ทั้งเป็นตัวนำและฉนวน เมื่อนำสารนี้มาประกอบเข้าเป็นพวกอุปกรณ์อิเลคทรอนิกส์แล้ว สารกึ่งตัวนำนี้สามารถที่จะควบคุมการไหลของกระแสอิเลคตรอนได้ อุปกรณ์พวกนี้มีมากมายหลายร้อยชนิดแต่ที่สำคัญและจะกล่าวถึงนี้เป็นสิ่งที่มีใช้มากในวงจรอิเลคทรอนิกส์ และคุ้นเคยอยู่ในตลอดขายอุปกรณ์อิเลคทรอนิกส์เมืองไทย และที่มีใช้ได้มากในวงจรอิเล็กทรอนิกส์ทั่วไป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www.themegallery.com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496" y="6237312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2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39969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dirty="0">
                <a:effectLst/>
              </a:rPr>
              <a:t>ไดโอดที่ทำจากสารกึ่งตัวนำ </a:t>
            </a:r>
            <a:r>
              <a:rPr lang="en-US" i="1" dirty="0">
                <a:effectLst/>
              </a:rPr>
              <a:t>(Semiconductor Diode)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02832" cy="4525963"/>
          </a:xfrm>
        </p:spPr>
        <p:txBody>
          <a:bodyPr/>
          <a:lstStyle/>
          <a:p>
            <a:pPr marL="137160" indent="0">
              <a:buNone/>
            </a:pP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รูป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ที่เห็นอยู่นี้แสดงให้เห็นถึงไดโอดชนิดต่างๆ ที่ทำจากสารกึ่งตัวนำ ไดโอดจะมีขั้วสองขั้ว ขั้วหนึ่งเรียกว่าอาโนด อีกขั้วหนึ่งเรียกว่าคาโถด นอกจากนี้ยังแยกชนิดของไดโอดได้ตามเนื้อสารที่ทำ เช่น ไดโอดชนิดเซเลเนียม ชนิดซิลิกอน และชนิดเยอรมันเนียม เป็นต้น โดยทั่วไปไดโอดที่มีคุณสมบัติเหมือนกัน ผู้ผลิตอาจทำให้มีรูปร่างและขนาดแตกต่างออกไปได้</a:t>
            </a:r>
            <a:endParaRPr lang="en-US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endParaRPr lang="th-TH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844824"/>
            <a:ext cx="3561319" cy="2740546"/>
          </a:xfrm>
        </p:spPr>
      </p:pic>
      <p:sp>
        <p:nvSpPr>
          <p:cNvPr id="8" name="TextBox 7"/>
          <p:cNvSpPr txBox="1"/>
          <p:nvPr/>
        </p:nvSpPr>
        <p:spPr>
          <a:xfrm>
            <a:off x="35496" y="6237312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3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55355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132856"/>
            <a:ext cx="6605404" cy="2536329"/>
          </a:xfrm>
        </p:spPr>
      </p:pic>
      <p:sp>
        <p:nvSpPr>
          <p:cNvPr id="6" name="TextBox 5"/>
          <p:cNvSpPr txBox="1"/>
          <p:nvPr/>
        </p:nvSpPr>
        <p:spPr>
          <a:xfrm>
            <a:off x="2987824" y="806632"/>
            <a:ext cx="2670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>
                <a:solidFill>
                  <a:schemeClr val="bg1"/>
                </a:solidFill>
              </a:rPr>
              <a:t>สัญลักษณ์ที่ใช้แทนไดโอด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496" y="6237312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3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7827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>
                <a:effectLst/>
              </a:rPr>
              <a:t>ทรานซิสเตอร์ </a:t>
            </a:r>
            <a:r>
              <a:rPr lang="en-US" i="1" dirty="0">
                <a:effectLst/>
              </a:rPr>
              <a:t>(Transistor)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ทรานซิสเตอร์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เป็นอุปกรณ์อิเล็กทรอนิกส์ที่ทำมาจากสารกึ่งตัวนำ ทรานซิสเตอร์แตกต่างจากไดโอดคือ มีสามขั้ว การทำงานหรือการใช้งานของทรานซิสเตอร์ข้อยุ่งยากมากกว่าไดโอดมาก ทรานซิสเตอร์สามากรถนำมาใช้งานได้อย่างกว้างขวางและในปัจจุบันทรานซิสเตอร์ดูจะมีบทบาทมากในวงจรอิเล็กทรอนิกส์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เรา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แบ่งทรานซิสเตอร์ออกเป็นชนิดใหญ่ๆ ได้สองชนิดคือชนิด </a:t>
            </a:r>
            <a:r>
              <a:rPr lang="en-US" i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NPN 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และชนิด </a:t>
            </a:r>
            <a:r>
              <a:rPr lang="en-US" i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PNP 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ขั้วทั้งสามของทรานซิสเตอร์ประกอบด้วยขั้วเบส อิมิตเตอร์และคอนเลคเตอร์ดังแสดงในรูป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96" y="6237312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2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2447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1"/>
            <a:ext cx="7416824" cy="6236187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www.themegallery.com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6237312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3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1627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77072"/>
          </a:xfrm>
        </p:spPr>
        <p:txBody>
          <a:bodyPr/>
          <a:lstStyle/>
          <a:p>
            <a:pPr marL="137160" indent="0">
              <a:buNone/>
            </a:pP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นอกจากนี้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ทรานซิสเตอร์หรือสิ่งประดิษฐ์ที่ทำหน้าที่คล้ายทรานซิสเตอร์ยังมีอีกหลายอย่างเช่น โฟโตทรานซิสเตอร์ สัญลักษณ์ของสิ่งประดิษฐ์เหล่านี้เขียนได้ดัง</a:t>
            </a:r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รูป</a:t>
            </a:r>
            <a:endParaRPr lang="th-TH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412776"/>
            <a:ext cx="2880320" cy="3564752"/>
          </a:xfrm>
        </p:spPr>
      </p:pic>
      <p:sp>
        <p:nvSpPr>
          <p:cNvPr id="8" name="TextBox 7"/>
          <p:cNvSpPr txBox="1"/>
          <p:nvPr/>
        </p:nvSpPr>
        <p:spPr>
          <a:xfrm>
            <a:off x="35496" y="6237312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3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305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>
                <a:effectLst/>
              </a:rPr>
              <a:t>ฟีลเอฟเฟคทรานซิสเตอร์ </a:t>
            </a:r>
            <a:r>
              <a:rPr lang="en-US" i="1" dirty="0">
                <a:effectLst/>
              </a:rPr>
              <a:t>(FET) </a:t>
            </a:r>
            <a:r>
              <a:rPr lang="th-TH" dirty="0">
                <a:effectLst/>
              </a:rPr>
              <a:t>และ </a:t>
            </a:r>
            <a:r>
              <a:rPr lang="en-US" i="1" dirty="0">
                <a:effectLst/>
              </a:rPr>
              <a:t>MOSFET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FET 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หรือเรียกว่าฟีลเอฟเฟคทรานซิสเตอร์เป็นทรานซิสเตอร์เป็นทรานซิสเตอร์ชนิดหนึ่งแต่มีลักษณะการทำงานที่แตกต่างกันทรานซิสเตอร์ทั่วไป ลักษณะการทำงานอาศัยสนามไฟฟ้าเป็นตัวควบคุมการไหลของกระแสอิเลคตรอน สัญลักษณ์ที่ใช้เขียนแทน </a:t>
            </a:r>
            <a:r>
              <a:rPr lang="en-US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FET  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MOSFET</a:t>
            </a:r>
            <a:endParaRPr lang="th-TH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0" y="2463006"/>
            <a:ext cx="4000500" cy="2800350"/>
          </a:xfrm>
        </p:spPr>
      </p:pic>
      <p:sp>
        <p:nvSpPr>
          <p:cNvPr id="8" name="TextBox 7"/>
          <p:cNvSpPr txBox="1"/>
          <p:nvPr/>
        </p:nvSpPr>
        <p:spPr>
          <a:xfrm>
            <a:off x="35496" y="6237312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3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830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>
                <a:effectLst/>
              </a:rPr>
              <a:t>ไอซี  </a:t>
            </a:r>
            <a:r>
              <a:rPr lang="en-US" i="1" dirty="0">
                <a:effectLst/>
              </a:rPr>
              <a:t>(Integrated Circuit)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122912" cy="4525963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ใน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ปัจจุบันเป็นสิ่งประดิษฐ์จำพวกไดซีมีด้วยกันมากมายหลายพันชนิด ไอซีได้แต่ละเบอร์จะเป็นอุปกรณ์ที่รวมวงจรอิเลคทรอนิคส์ที่ประกอบด้วยอุปกรณ์อิเลคทรอนิคส์ชนิดต่างๆ เป็นจำนวนมากไว้ ดังนั้น ไอซีจึงมีหน้าที่การทำงานที่แตกต่างกัน สัญลักษณ์ที่ใช้เขียนแทนไอซีจึงมีหลักตายตัว แต่จะเขียนเป็นรูปสี่เหลี่ยมผืนผ้าหรือสามเหลี่ยมแล้วเขียนกำหนดขาการใช้งานของไอซีไว้เช่น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225" y="2738437"/>
            <a:ext cx="2466975" cy="1857375"/>
          </a:xfrm>
        </p:spPr>
      </p:pic>
      <p:sp>
        <p:nvSpPr>
          <p:cNvPr id="8" name="TextBox 7"/>
          <p:cNvSpPr txBox="1"/>
          <p:nvPr/>
        </p:nvSpPr>
        <p:spPr>
          <a:xfrm>
            <a:off x="35496" y="6237312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3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6306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20688"/>
            <a:ext cx="4906888" cy="5505475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ตัว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ต้านทานที่มีค่าคงที่เหล่านี้บางชนิดทำมาจากคาร์บอนเคลือบด้วยพลาสติกหรือเซรามิคแข็งมีสีดำหรือสีน้ำตาลตัวต้านทานบางแบบทำด้วยสารจำพวกโลหะออกไซด์ตัวต้านทานชนิดนี้โดยทั่วไปจะมีค่าผิดพลาดน้อย  ตัวต้านทานคงที่ชนิดลวดพัน (</a:t>
            </a:r>
            <a:r>
              <a:rPr lang="en-US" i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wire wound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) ตัวต้านทานชนิดนี้ทำมาจากลวดความต้านทานพันรอบแกนฉนวนซึ่งทำด้วยสารจำพวกเซรามิคตัวต้านทานชนิดนี้มีลักษณะสมบัติพิเศษคือสามารถทนต่อการไหลของกระแสผ่านตัวมันได้สูงกว่าตัวต้านทานแบบอื่น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963" y="1484784"/>
            <a:ext cx="2890837" cy="2890837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8" name="TextBox 7"/>
          <p:cNvSpPr txBox="1"/>
          <p:nvPr/>
        </p:nvSpPr>
        <p:spPr>
          <a:xfrm>
            <a:off x="35496" y="6237312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3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7304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33600" y="2492896"/>
            <a:ext cx="4038600" cy="648072"/>
          </a:xfrm>
        </p:spPr>
        <p:txBody>
          <a:bodyPr>
            <a:normAutofit fontScale="85000" lnSpcReduction="10000"/>
          </a:bodyPr>
          <a:lstStyle/>
          <a:p>
            <a:r>
              <a:rPr lang="th-TH" sz="2800" dirty="0">
                <a:solidFill>
                  <a:schemeClr val="bg1"/>
                </a:solidFill>
              </a:rPr>
              <a:t>สัญลักษณ์</a:t>
            </a:r>
            <a:r>
              <a:rPr lang="th-TH" sz="2800" dirty="0" smtClean="0">
                <a:solidFill>
                  <a:schemeClr val="bg1"/>
                </a:solidFill>
              </a:rPr>
              <a:t>ของตัวต้านทาน</a:t>
            </a:r>
            <a:r>
              <a:rPr lang="th-TH" sz="2800" dirty="0">
                <a:solidFill>
                  <a:schemeClr val="bg1"/>
                </a:solidFill>
              </a:rPr>
              <a:t>ชนิด</a:t>
            </a:r>
            <a:r>
              <a:rPr lang="th-TH" sz="2800" dirty="0" smtClean="0">
                <a:solidFill>
                  <a:schemeClr val="bg1"/>
                </a:solidFill>
              </a:rPr>
              <a:t>ค่าคงที่</a:t>
            </a:r>
            <a:endParaRPr lang="th-TH" sz="28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940"/>
          <a:stretch/>
        </p:blipFill>
        <p:spPr>
          <a:xfrm>
            <a:off x="2195736" y="908720"/>
            <a:ext cx="4191000" cy="978137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7" name="TextBox 6"/>
          <p:cNvSpPr txBox="1"/>
          <p:nvPr/>
        </p:nvSpPr>
        <p:spPr>
          <a:xfrm>
            <a:off x="35496" y="6237312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3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06388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ตัวต้านทานชนิดเลือกค่าได้ </a:t>
            </a:r>
            <a:r>
              <a:rPr lang="en-US" dirty="0" smtClean="0"/>
              <a:t>Topped Resistor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ตัว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ต้านทานชนิดนี้จะมีหลายขั้วแยกออกมาเป็นปุ่มหรือขั้ว การเลือกค่าตัวต้านทานทำโดยวิธีแยกสายหรือโผล่สายออกมาภายนอกที่เรียกว่าแท็ป (</a:t>
            </a:r>
            <a:r>
              <a:rPr lang="en-US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Tap) 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การแท็ปสายอาจทำได้มากกว่าหนึ่งที่ดังรูป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937" y="1789931"/>
            <a:ext cx="2143125" cy="2143125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www.themegallery.com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648" y="6074132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schemeClr val="bg1"/>
                </a:solidFill>
              </a:rPr>
              <a:t>สัญลักษณ์ของตัวต้านทานชนิดเลือกค่าได้</a:t>
            </a:r>
            <a:endParaRPr lang="th-TH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39" y="4746848"/>
            <a:ext cx="1356509" cy="113042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5496" y="6410357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4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6695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ตัวต้านทานชนิดปรับค่าได้(</a:t>
            </a:r>
            <a:r>
              <a:rPr lang="en-US" dirty="0" err="1"/>
              <a:t>Varible</a:t>
            </a:r>
            <a:r>
              <a:rPr lang="en-US" dirty="0"/>
              <a:t> Resistor)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338936" cy="4525963"/>
          </a:xfrm>
        </p:spPr>
        <p:txBody>
          <a:bodyPr/>
          <a:lstStyle/>
          <a:p>
            <a:pPr marL="137160" indent="0">
              <a:buNone/>
            </a:pP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ตัว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ต้านทานชนิดนี้จะมีหน้าคอนแทคสำหรับใช้การหมุนเลื่อนหน้าคอนแทคในการปรับค่าตัวต้านทานเพื่อเป็นการสะดวกต่อการปรับค่าความต้านทาน จึงมักมีแกนยื่นออกมาหรือมีส่วนที่จะทำให้หมุนปรับค่าได้ ที่ปลายแกนยื่นสามารถประกอบติดกับลูกบิดเพื่อให้หมุนได้ง่ายยิ่งขึ้น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0262" y="1828800"/>
            <a:ext cx="2590800" cy="160020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www.themegallery.com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6309320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schemeClr val="bg1"/>
                </a:solidFill>
              </a:rPr>
              <a:t>สัญลักษณ์ของตัวต้านทานชนิดปรับค่าได้</a:t>
            </a:r>
            <a:endParaRPr lang="th-TH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036021"/>
            <a:ext cx="1905000" cy="105727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484515" y="4365104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4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833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75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568" y="476672"/>
            <a:ext cx="7931224" cy="4536504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	เมื่อ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หมุนแกนให้ค่าความต้านทานเปลี่ยนไป ค่าความต้านทานต่อมุมของการหมุนจะมีลักษณะสัมพันธ์กันได้สอบแบบ  แบบหนึ่งเรียกว่า แบบ </a:t>
            </a:r>
            <a:r>
              <a:rPr lang="en-US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A (type A) 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อีกแบบหนึ่งเรียกว่าแบบ </a:t>
            </a:r>
            <a:r>
              <a:rPr lang="en-US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B (type B) 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ใบแบบ </a:t>
            </a:r>
            <a:r>
              <a:rPr lang="en-US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A 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สมมุติว่าตัวต้านทานสามารถหมุนแกนได้เป็นมุม 300 องศา ในขณะที่มุม  0 องศา  ค่าความต้านทานจะมีค่าเป็นศูนย์ และเมื่อเพิ่มมุมของการหมุนขึ้น ค่าความต้านทานจะเพิ่มขึ้นเรื่อย ๆ แต่อัตราการเพิ่มเป็นแบบทวีคูณหรือที่เรียกว่าแบบบล็อก (</a:t>
            </a:r>
            <a:r>
              <a:rPr lang="en-US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log scale) 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ขอให้สังเกตการณ์เพิ่มค่าความต้านทานของตัวต้านทานปรับค่าได้แบบที่มีค่า 10 </a:t>
            </a:r>
            <a:r>
              <a:rPr lang="en-US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K    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ดังรูป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284984"/>
            <a:ext cx="5616624" cy="3422149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www.themegallery.com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6437367"/>
            <a:ext cx="572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3"/>
              </a:rPr>
              <a:t>http://www.star-circuit.com/article/main.html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8280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1369</TotalTime>
  <Words>700</Words>
  <Application>Microsoft Office PowerPoint</Application>
  <PresentationFormat>นำเสนอทางหน้าจอ (4:3)</PresentationFormat>
  <Paragraphs>159</Paragraphs>
  <Slides>47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47</vt:i4>
      </vt:variant>
    </vt:vector>
  </HeadingPairs>
  <TitlesOfParts>
    <vt:vector size="48" baseType="lpstr">
      <vt:lpstr>Apex</vt:lpstr>
      <vt:lpstr>บทที่ 1  อุปกรณ์อิเล็กทรอนิกส์ และสัญลักษณ์</vt:lpstr>
      <vt:lpstr> ความสำคัญของสัญลักษณ์ และวงจรอิเล็กทรอนิกส์ </vt:lpstr>
      <vt:lpstr> ตัวต้านทาน(Resistor) </vt:lpstr>
      <vt:lpstr> ตัวต้านทานชิดค่าคงที่(Fixedresisotr) </vt:lpstr>
      <vt:lpstr>งานนำเสนอ PowerPoint</vt:lpstr>
      <vt:lpstr>งานนำเสนอ PowerPoint</vt:lpstr>
      <vt:lpstr>ตัวต้านทานชนิดเลือกค่าได้ Topped Resistor</vt:lpstr>
      <vt:lpstr>ตัวต้านทานชนิดปรับค่าได้(Varible Resistor)</vt:lpstr>
      <vt:lpstr>งานนำเสนอ PowerPoint</vt:lpstr>
      <vt:lpstr>ตัวต้านทานชนิดพิเศษ(Special resistor)</vt:lpstr>
      <vt:lpstr>ตัวต้านทานแบบฟิวส์</vt:lpstr>
      <vt:lpstr>เทอร์มิสเตอร์ (Thermistors)</vt:lpstr>
      <vt:lpstr> LDR : Light Dependent Resistor)</vt:lpstr>
      <vt:lpstr>รหัสสี</vt:lpstr>
      <vt:lpstr>งานนำเสนอ PowerPoint</vt:lpstr>
      <vt:lpstr>เครื่องมือที่ใช้วัดหาค่าความต้านทาน</vt:lpstr>
      <vt:lpstr>ตารางแถบสี </vt:lpstr>
      <vt:lpstr>การเลือกตัวต้านทานใช้งาน </vt:lpstr>
      <vt:lpstr>ตัวเก็บประจุ (Capacitor)</vt:lpstr>
      <vt:lpstr>งานนำเสนอ PowerPoint</vt:lpstr>
      <vt:lpstr>ตัวเก็บประจุชนิดค่าคงที่ (Fixed Capacitor)</vt:lpstr>
      <vt:lpstr>ตัวเก็บประจุชนิดกระดาษหรือพลาสติก (Paper Capacitor)</vt:lpstr>
      <vt:lpstr>งานนำเสนอ PowerPoint</vt:lpstr>
      <vt:lpstr>ตัวเก็บประจุชนิดไมก้า (Mica Capacitor)</vt:lpstr>
      <vt:lpstr>ตัวเก็บประจุเซรามิค (Ceramic Capacitor)</vt:lpstr>
      <vt:lpstr>ตัวเก็บประจุชนิดอิเล็กโตรไลติก</vt:lpstr>
      <vt:lpstr>งานนำเสนอ PowerPoint</vt:lpstr>
      <vt:lpstr>สัญลักษณ์ของตัวเก็บประจุ</vt:lpstr>
      <vt:lpstr>ตัวกับประจุที่เปลี่ยนค่าได้ (Variable Capacitor)</vt:lpstr>
      <vt:lpstr>งานนำเสนอ PowerPoint</vt:lpstr>
      <vt:lpstr>ตัวเหนี่ยวนำ (Inductor) </vt:lpstr>
      <vt:lpstr>งานนำเสนอ PowerPoint</vt:lpstr>
      <vt:lpstr>หม้อแปลง (transformer) </vt:lpstr>
      <vt:lpstr>งานนำเสนอ PowerPoint</vt:lpstr>
      <vt:lpstr>หลอดสุญญากาศ (Vacuum Tube) </vt:lpstr>
      <vt:lpstr>งานนำเสนอ PowerPoint</vt:lpstr>
      <vt:lpstr>หลอดไดโอด (Diode) </vt:lpstr>
      <vt:lpstr>หลอดไตรโอด (Triode) </vt:lpstr>
      <vt:lpstr>หลอดเทโทรดและเพนโถด </vt:lpstr>
      <vt:lpstr>อุปกรณ์พวกที่ทำจากสารกึ่งตัวนำ </vt:lpstr>
      <vt:lpstr>ไดโอดที่ทำจากสารกึ่งตัวนำ (Semiconductor Diode) </vt:lpstr>
      <vt:lpstr>งานนำเสนอ PowerPoint</vt:lpstr>
      <vt:lpstr>ทรานซิสเตอร์ (Transistor) </vt:lpstr>
      <vt:lpstr>งานนำเสนอ PowerPoint</vt:lpstr>
      <vt:lpstr>งานนำเสนอ PowerPoint</vt:lpstr>
      <vt:lpstr>ฟีลเอฟเฟคทรานซิสเตอร์ (FET) และ MOSFET</vt:lpstr>
      <vt:lpstr>ไอซี  (Integrated Circuit)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Corporate Edition</dc:creator>
  <cp:lastModifiedBy>bosszi</cp:lastModifiedBy>
  <cp:revision>60</cp:revision>
  <dcterms:created xsi:type="dcterms:W3CDTF">2013-05-08T12:30:30Z</dcterms:created>
  <dcterms:modified xsi:type="dcterms:W3CDTF">2015-08-17T13:09:45Z</dcterms:modified>
</cp:coreProperties>
</file>